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57" r:id="rId4"/>
    <p:sldId id="261" r:id="rId5"/>
    <p:sldId id="262" r:id="rId6"/>
    <p:sldId id="265" r:id="rId7"/>
    <p:sldId id="266" r:id="rId8"/>
    <p:sldId id="264" r:id="rId9"/>
    <p:sldId id="263" r:id="rId10"/>
    <p:sldId id="25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616B-7EAD-4693-9BDD-BCA24B03A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04D86-B608-4503-87AD-BFF470735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809D4-C773-49D3-BBC1-6C665649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4786D-F983-4A0B-B03D-5E7AF141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362FF-D7E0-4611-8117-D3AADA19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FB9E-C59A-494C-BEAE-634479CE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A2622-0A4B-4322-9EBA-669EA23E5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1A59-3F6B-4346-A987-432B5723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E1216-173D-4DFE-A0CB-99EB46E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9D5D2-901D-4D95-B556-ECF99C98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1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AF042-0A80-4B10-BE5F-714F4D01A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291AB-02CA-4E83-8B54-2D7684354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72712-A8A0-42E8-A0D7-C58A8A7C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77003-1E87-4752-9BDB-6F4009A0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6CB6-C0A6-4B68-8639-270CB67B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5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27A6-50E0-4FA7-9134-0AAE826F3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ACE8E-7D91-44CC-83A1-61E0ACA4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12872-3CEA-47EF-985F-B6AE8FE8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733D4-33D0-40CD-9078-9C59E820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85F0A-9589-48FE-932A-FBC56E59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0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BF34-D9EF-4FE3-908F-D17A44A27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203B8-E137-499F-916B-DB6EC0ED1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079AE-6102-4E4B-A9D6-BF4CF222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51656-54F5-4994-A2A2-43401B31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3D597-6822-4E17-9063-A1FA2939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9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28330-F840-4A3E-BCAE-834961C1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F49F-6A46-43DA-90C8-4EB7F9264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8C613-61D6-42DA-802C-58B2EE79E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56BB2-91A7-41A4-8B8C-8DC7675E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F427-2B67-4360-8FC0-9B348B0B1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B7184-AC33-4E3F-8C0F-8E293DC4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2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4A2AE-4235-42D7-B86D-198E0271B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09E30-C058-492A-8DD0-EB25AA34F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5AE11-73C2-4625-AB8D-66CF9375E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11BA8-4ED2-4B6E-9A9B-E7D9DD276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D7BE2-7CE7-410A-9E59-3DBCAB2A3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A2DB8-D911-4DB0-B499-2285C0B5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DED6E-1B19-4991-BC72-6E2EA3FF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42C4B-2D81-4119-944F-A8DEF204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3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935A9-34CD-41C8-B016-5B614BB3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3FDF0B-2838-4EC3-B25F-B500B40A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9DFD8-8CB7-4B88-A2E1-09749EE4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9FD92-A09F-44D8-BE88-C156A19E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5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E18469-D98B-4EA5-BF40-5C1D3AED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75321-22F8-48EA-876D-24236BEE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CB79-FAFE-446A-8DF0-82EA0286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6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C1C4-1246-44E4-B044-1580F7AC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A9CEF-C001-4A2A-B1C9-E470F7CB7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BAA45-C213-4074-A6CE-A545759AF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7633B-2232-4517-8439-5FBF0D32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921C2-61ED-4D54-B499-36BBD38B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33E46-F340-4318-8252-B9208468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1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04F1-AA02-45DE-89CB-7A916D88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88EDC-4BF9-4470-B765-BF012C38C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18D02-AEC3-4B4D-9F2B-394691CA6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34657-EAC7-4BAA-87C1-CCAFB294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F1FBC-1925-4313-A543-605BF0BF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5E6FE-7200-4AFB-B37E-41988184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872C3-9E17-4184-AC50-CE6EAC1C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70E4-08E3-4F8B-983D-A73ED3DC0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EEB6E-64DD-4F05-8955-59F0215C3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9F49C-C55D-4C0D-AC68-AF0A89C624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DC845-BDA3-4E86-A602-E0DA80BA7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1A7F9-8876-42E4-87E6-227B9034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5FEB8-B7F4-42EB-B8E4-57F0B744E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9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data.elpasotimes.com/fire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elpasotimes.com/fire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7CE523-70DC-434A-99C4-620FDAD73DFB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u="none" strike="noStrike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Texas Wildfire March 2022</a:t>
            </a:r>
            <a:endParaRPr lang="en-US" sz="4000" b="1" i="0" u="none" strike="noStrike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36657-A0C6-4203-AEC9-1496F3BF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965472"/>
            <a:ext cx="7225748" cy="492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4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B2E01F9-976F-4E64-8E44-08D095A1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4915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4BD19-0FD2-4855-9E9E-3309E59A6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918" y="0"/>
            <a:ext cx="6157081" cy="396799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20F4B3-1025-489E-A70F-A467F0A9D5C6}"/>
              </a:ext>
            </a:extLst>
          </p:cNvPr>
          <p:cNvSpPr/>
          <p:nvPr/>
        </p:nvSpPr>
        <p:spPr>
          <a:xfrm>
            <a:off x="4496499" y="2650921"/>
            <a:ext cx="771787" cy="51172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D742F0-55DD-4B94-AB7C-F90C4C10E3C9}"/>
              </a:ext>
            </a:extLst>
          </p:cNvPr>
          <p:cNvCxnSpPr>
            <a:endCxn id="6" idx="1"/>
          </p:cNvCxnSpPr>
          <p:nvPr/>
        </p:nvCxnSpPr>
        <p:spPr>
          <a:xfrm flipV="1">
            <a:off x="5268286" y="1983997"/>
            <a:ext cx="766632" cy="666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7155ED9-AF0E-4E6C-9112-ABF152C74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50" y="2995126"/>
            <a:ext cx="6174549" cy="386287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DD4E50-D821-47CD-AF09-0095967B4D23}"/>
              </a:ext>
            </a:extLst>
          </p:cNvPr>
          <p:cNvCxnSpPr>
            <a:cxnSpLocks/>
          </p:cNvCxnSpPr>
          <p:nvPr/>
        </p:nvCxnSpPr>
        <p:spPr>
          <a:xfrm>
            <a:off x="9731430" y="1705776"/>
            <a:ext cx="0" cy="22622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0409AA3C-F21B-4843-B36B-9C6E7609E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15812"/>
            <a:ext cx="1615440" cy="742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CA352F-5D73-4842-89D7-8DC0FBD3445B}"/>
              </a:ext>
            </a:extLst>
          </p:cNvPr>
          <p:cNvSpPr txBox="1"/>
          <p:nvPr/>
        </p:nvSpPr>
        <p:spPr>
          <a:xfrm>
            <a:off x="0" y="5259648"/>
            <a:ext cx="394400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USDA NASS Cropland Data Layers 2021 - Texas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89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E63ADC-5675-444B-9B60-BE2B3C865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4" y="2454810"/>
            <a:ext cx="3801776" cy="3674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0F8A82-933A-4108-9BAF-9C9FDE8C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49151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223890-3671-4C39-96D0-9E9F7C423597}"/>
              </a:ext>
            </a:extLst>
          </p:cNvPr>
          <p:cNvSpPr txBox="1"/>
          <p:nvPr/>
        </p:nvSpPr>
        <p:spPr>
          <a:xfrm>
            <a:off x="8257939" y="6128256"/>
            <a:ext cx="3945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Myriad Pro"/>
              </a:rPr>
              <a:t>The top 7 landcovers occupied 96.16% of total fired area, where winter wheat accounted for 2.26% of the impacted area. Impacted winter wheat accounted for 0.05% of the total state-wide surveyed winter wheat area.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966EF1-DB91-430D-A9F6-2168C03E7103}"/>
              </a:ext>
            </a:extLst>
          </p:cNvPr>
          <p:cNvSpPr txBox="1"/>
          <p:nvPr/>
        </p:nvSpPr>
        <p:spPr>
          <a:xfrm>
            <a:off x="8300460" y="52781"/>
            <a:ext cx="3801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Percent of landcovers within all fire polygons</a:t>
            </a:r>
            <a:endParaRPr lang="en-US" sz="14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4FC7681-7BA4-4932-A5B7-E1EC4EFAE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54" y="6071673"/>
            <a:ext cx="1615440" cy="7421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6F2FC1E-1707-44A5-B36B-77DA2F8C2CC5}"/>
              </a:ext>
            </a:extLst>
          </p:cNvPr>
          <p:cNvSpPr txBox="1"/>
          <p:nvPr/>
        </p:nvSpPr>
        <p:spPr>
          <a:xfrm>
            <a:off x="4236441" y="241343"/>
            <a:ext cx="394400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USDA NASS Cropland Data Layers 2021 - Texas</a:t>
            </a:r>
            <a:endParaRPr lang="en-US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B9B387-8A09-4FD5-86B3-AF6DECD6B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05" y="3312617"/>
            <a:ext cx="4045909" cy="35453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829720-25FC-477A-9592-0E374443ABC8}"/>
              </a:ext>
            </a:extLst>
          </p:cNvPr>
          <p:cNvSpPr txBox="1"/>
          <p:nvPr/>
        </p:nvSpPr>
        <p:spPr>
          <a:xfrm>
            <a:off x="1251482" y="5953706"/>
            <a:ext cx="7518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Myriad Pro"/>
              </a:rPr>
              <a:t>0.05%</a:t>
            </a:r>
            <a:endParaRPr lang="en-US" sz="10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2A653E-EE5C-4288-8277-5BFC2E41B486}"/>
              </a:ext>
            </a:extLst>
          </p:cNvPr>
          <p:cNvSpPr txBox="1"/>
          <p:nvPr/>
        </p:nvSpPr>
        <p:spPr>
          <a:xfrm>
            <a:off x="2364098" y="5962095"/>
            <a:ext cx="7518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Myriad Pro"/>
              </a:rPr>
              <a:t>99.95%</a:t>
            </a:r>
            <a:endParaRPr lang="en-US" sz="105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FDD504-799C-4AA9-BD4D-DD33BD68E58A}"/>
              </a:ext>
            </a:extLst>
          </p:cNvPr>
          <p:cNvCxnSpPr/>
          <p:nvPr/>
        </p:nvCxnSpPr>
        <p:spPr>
          <a:xfrm flipV="1">
            <a:off x="2045318" y="3955144"/>
            <a:ext cx="0" cy="5749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16B58D-6637-4F13-9037-15AB39906039}"/>
              </a:ext>
            </a:extLst>
          </p:cNvPr>
          <p:cNvSpPr txBox="1"/>
          <p:nvPr/>
        </p:nvSpPr>
        <p:spPr>
          <a:xfrm>
            <a:off x="13314" y="6361374"/>
            <a:ext cx="3781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Winter wheat within fire polygons: 3003.88 acres</a:t>
            </a:r>
          </a:p>
          <a:p>
            <a:r>
              <a:rPr lang="en-US" sz="1200" dirty="0"/>
              <a:t>Winter wheat state-wide (2021 survey): 5,500,000 acres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F58754C-4796-4D1B-A32F-FA26CA1A4ADC}"/>
              </a:ext>
            </a:extLst>
          </p:cNvPr>
          <p:cNvSpPr/>
          <p:nvPr/>
        </p:nvSpPr>
        <p:spPr>
          <a:xfrm>
            <a:off x="10355924" y="5613193"/>
            <a:ext cx="1209159" cy="17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81C59E-4BF1-431E-B98B-24D1511DE801}"/>
              </a:ext>
            </a:extLst>
          </p:cNvPr>
          <p:cNvSpPr/>
          <p:nvPr/>
        </p:nvSpPr>
        <p:spPr>
          <a:xfrm>
            <a:off x="10362184" y="5118785"/>
            <a:ext cx="1213290" cy="193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D015696-F067-40CB-A928-1632F9AE7566}"/>
              </a:ext>
            </a:extLst>
          </p:cNvPr>
          <p:cNvSpPr/>
          <p:nvPr/>
        </p:nvSpPr>
        <p:spPr>
          <a:xfrm>
            <a:off x="8842814" y="5615120"/>
            <a:ext cx="1381842" cy="174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01E98-6B88-4E7F-8ECB-148AEE08E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249" y="313213"/>
            <a:ext cx="3758596" cy="19907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E6C4E1-C1DC-4FEF-9119-21F356E6C07A}"/>
              </a:ext>
            </a:extLst>
          </p:cNvPr>
          <p:cNvCxnSpPr/>
          <p:nvPr/>
        </p:nvCxnSpPr>
        <p:spPr>
          <a:xfrm>
            <a:off x="11596256" y="5685929"/>
            <a:ext cx="2285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D27C45-EAA6-408C-8D26-B52075054553}"/>
              </a:ext>
            </a:extLst>
          </p:cNvPr>
          <p:cNvCxnSpPr>
            <a:cxnSpLocks/>
          </p:cNvCxnSpPr>
          <p:nvPr/>
        </p:nvCxnSpPr>
        <p:spPr>
          <a:xfrm flipH="1" flipV="1">
            <a:off x="11835245" y="2784764"/>
            <a:ext cx="1" cy="2901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C1DB39-BD65-4808-8D27-3E30BEE779D5}"/>
              </a:ext>
            </a:extLst>
          </p:cNvPr>
          <p:cNvCxnSpPr/>
          <p:nvPr/>
        </p:nvCxnSpPr>
        <p:spPr>
          <a:xfrm flipH="1">
            <a:off x="9663546" y="2784763"/>
            <a:ext cx="2171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313E4F-CD7C-4A5E-9B7B-8833EC122C29}"/>
              </a:ext>
            </a:extLst>
          </p:cNvPr>
          <p:cNvCxnSpPr/>
          <p:nvPr/>
        </p:nvCxnSpPr>
        <p:spPr>
          <a:xfrm flipH="1">
            <a:off x="9538855" y="2784763"/>
            <a:ext cx="124691" cy="124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99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B3305BA-9962-46DA-96D9-A20C6424B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81B6D-B84A-4E1A-9E40-C218389A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05" y="-8389"/>
            <a:ext cx="868329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8392B0-7A96-43B5-A5D0-DFA6D61A2B76}"/>
              </a:ext>
            </a:extLst>
          </p:cNvPr>
          <p:cNvSpPr txBox="1"/>
          <p:nvPr/>
        </p:nvSpPr>
        <p:spPr>
          <a:xfrm>
            <a:off x="245692" y="469087"/>
            <a:ext cx="3155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Texas Wildfire March 17-28, 2022</a:t>
            </a:r>
            <a:endParaRPr lang="en-US" b="1" i="0" u="none" strike="noStrike" dirty="0">
              <a:solidFill>
                <a:srgbClr val="FF0000"/>
              </a:solidFill>
              <a:effectLst/>
              <a:latin typeface="Roboto" panose="02000000000000000000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1337FF-7B8E-4CDD-B16F-E34246FAB3E4}"/>
              </a:ext>
            </a:extLst>
          </p:cNvPr>
          <p:cNvSpPr txBox="1"/>
          <p:nvPr/>
        </p:nvSpPr>
        <p:spPr>
          <a:xfrm>
            <a:off x="124840" y="6158080"/>
            <a:ext cx="3215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https://earthobservatory.nasa.gov/images/149608/dry-winds-and-grasses-fuel-texas-fires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2C7146-5DAA-4928-A595-7DCEC8160F9F}"/>
              </a:ext>
            </a:extLst>
          </p:cNvPr>
          <p:cNvSpPr txBox="1"/>
          <p:nvPr/>
        </p:nvSpPr>
        <p:spPr>
          <a:xfrm>
            <a:off x="3946441" y="6435079"/>
            <a:ext cx="5559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Myriad Pro"/>
              </a:rPr>
              <a:t>Fire polygons are provided by National Interagency Fire Center  </a:t>
            </a:r>
            <a:endParaRPr lang="en-US" sz="1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A862A1-D92E-4CCB-B7D3-90A74E29E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091" y="4931589"/>
            <a:ext cx="1066800" cy="6953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A1325A-DDBC-44A0-A1F1-074E10BE3AC5}"/>
              </a:ext>
            </a:extLst>
          </p:cNvPr>
          <p:cNvSpPr txBox="1"/>
          <p:nvPr/>
        </p:nvSpPr>
        <p:spPr>
          <a:xfrm>
            <a:off x="124840" y="4353097"/>
            <a:ext cx="33301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Myriad Pro"/>
              </a:rPr>
              <a:t>High winds, low humidity, and drought-parched grasses have caused wildfires across the Southern Plains of the United States since mid-March 2022, including Texas.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4A64FE-567E-470C-BAAE-9CC48936C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782" y="6107423"/>
            <a:ext cx="1615440" cy="7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A643A-DB3A-4A0A-B7B8-89A366FB3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3703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4C48B2-CE0A-4BCF-9528-7C0CBBD7FEF6}"/>
              </a:ext>
            </a:extLst>
          </p:cNvPr>
          <p:cNvSpPr txBox="1"/>
          <p:nvPr/>
        </p:nvSpPr>
        <p:spPr>
          <a:xfrm>
            <a:off x="0" y="0"/>
            <a:ext cx="481383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2121"/>
                </a:solidFill>
                <a:latin typeface="Roboto" panose="02000000000000000000" pitchFamily="2" charset="0"/>
              </a:rPr>
              <a:t>Fire masks derived from MODIS </a:t>
            </a:r>
            <a:r>
              <a:rPr lang="en-US" sz="1400" b="1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Terra Thermal Anomalies &amp; Fire Daily Global 1km Product March 17 – 21, 2022</a:t>
            </a:r>
            <a:endParaRPr lang="en-US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A7DAF6-4049-4208-8358-6135331C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5" y="0"/>
            <a:ext cx="5324475" cy="433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ADC181-BDCA-4008-9818-91A7B95E0292}"/>
              </a:ext>
            </a:extLst>
          </p:cNvPr>
          <p:cNvSpPr/>
          <p:nvPr/>
        </p:nvSpPr>
        <p:spPr>
          <a:xfrm>
            <a:off x="5394122" y="2720006"/>
            <a:ext cx="908300" cy="7945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ACF22A-562C-4600-B4D0-1C4CDF1FAFC2}"/>
              </a:ext>
            </a:extLst>
          </p:cNvPr>
          <p:cNvCxnSpPr>
            <a:cxnSpLocks/>
          </p:cNvCxnSpPr>
          <p:nvPr/>
        </p:nvCxnSpPr>
        <p:spPr>
          <a:xfrm flipV="1">
            <a:off x="6322046" y="2793464"/>
            <a:ext cx="506230" cy="134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67CEAC-6CCC-4493-936F-01883E7A385E}"/>
              </a:ext>
            </a:extLst>
          </p:cNvPr>
          <p:cNvSpPr txBox="1"/>
          <p:nvPr/>
        </p:nvSpPr>
        <p:spPr>
          <a:xfrm>
            <a:off x="6979967" y="53723"/>
            <a:ext cx="509959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12121"/>
                </a:solidFill>
                <a:latin typeface="Roboto" panose="02000000000000000000" pitchFamily="2" charset="0"/>
              </a:rPr>
              <a:t>Fire detected from MODIS Imagery 180 miles west of Fort Worth, Texas </a:t>
            </a:r>
            <a:endParaRPr lang="en-US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C2C35B-5242-4077-8037-DA30AC5F7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8" y="946431"/>
            <a:ext cx="5051419" cy="369406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02A215D-D8F9-4045-8335-6DD795D9330A}"/>
              </a:ext>
            </a:extLst>
          </p:cNvPr>
          <p:cNvSpPr/>
          <p:nvPr/>
        </p:nvSpPr>
        <p:spPr>
          <a:xfrm>
            <a:off x="2355003" y="1960250"/>
            <a:ext cx="1536998" cy="152077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344FB6-5793-4861-8187-A673AD1A37BA}"/>
              </a:ext>
            </a:extLst>
          </p:cNvPr>
          <p:cNvSpPr/>
          <p:nvPr/>
        </p:nvSpPr>
        <p:spPr>
          <a:xfrm>
            <a:off x="186040" y="3671604"/>
            <a:ext cx="585255" cy="59172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80D851-F314-4C30-A6E5-FA3FDEF9B0DC}"/>
              </a:ext>
            </a:extLst>
          </p:cNvPr>
          <p:cNvSpPr txBox="1"/>
          <p:nvPr/>
        </p:nvSpPr>
        <p:spPr>
          <a:xfrm>
            <a:off x="26649" y="955473"/>
            <a:ext cx="498687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2121"/>
                </a:solidFill>
                <a:latin typeface="Roboto" panose="02000000000000000000" pitchFamily="2" charset="0"/>
              </a:rPr>
              <a:t>Fire scars detected on Sentinel-2B image of March 20, 2022</a:t>
            </a:r>
            <a:endParaRPr lang="en-US" sz="1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2A6212-0502-45A4-9CBF-94D085663C85}"/>
              </a:ext>
            </a:extLst>
          </p:cNvPr>
          <p:cNvCxnSpPr>
            <a:cxnSpLocks/>
          </p:cNvCxnSpPr>
          <p:nvPr/>
        </p:nvCxnSpPr>
        <p:spPr>
          <a:xfrm flipH="1" flipV="1">
            <a:off x="3825612" y="2348516"/>
            <a:ext cx="2022660" cy="64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344AAC-A793-4A43-8DA1-580BB4855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8" y="6115812"/>
            <a:ext cx="1615440" cy="742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F36C72-3ADD-4382-9A84-824E5AEBB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276" y="2452874"/>
            <a:ext cx="7066242" cy="440512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3DE622-2476-48E1-9B27-3A8AB8BE5477}"/>
              </a:ext>
            </a:extLst>
          </p:cNvPr>
          <p:cNvCxnSpPr>
            <a:cxnSpLocks/>
          </p:cNvCxnSpPr>
          <p:nvPr/>
        </p:nvCxnSpPr>
        <p:spPr>
          <a:xfrm>
            <a:off x="3636996" y="2514997"/>
            <a:ext cx="5162429" cy="13592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62E178-2B0F-4B07-AC43-F74CFF4E52FB}"/>
              </a:ext>
            </a:extLst>
          </p:cNvPr>
          <p:cNvCxnSpPr>
            <a:cxnSpLocks/>
          </p:cNvCxnSpPr>
          <p:nvPr/>
        </p:nvCxnSpPr>
        <p:spPr>
          <a:xfrm>
            <a:off x="2747334" y="2988566"/>
            <a:ext cx="2946165" cy="22066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8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32E43B-5025-4228-B0A9-D2920209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3" y="1383071"/>
            <a:ext cx="5757569" cy="4226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E82778-6D98-4905-915F-49CF474DB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10" y="1383071"/>
            <a:ext cx="5779858" cy="4226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C900DB-25B2-4337-A318-7C7521D070E7}"/>
              </a:ext>
            </a:extLst>
          </p:cNvPr>
          <p:cNvSpPr txBox="1"/>
          <p:nvPr/>
        </p:nvSpPr>
        <p:spPr>
          <a:xfrm>
            <a:off x="174823" y="333566"/>
            <a:ext cx="11636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Roboto" panose="02000000000000000000" pitchFamily="2" charset="0"/>
              </a:rPr>
              <a:t>Fire scars </a:t>
            </a:r>
            <a:r>
              <a:rPr lang="en-US" b="1" dirty="0">
                <a:solidFill>
                  <a:srgbClr val="212121"/>
                </a:solidFill>
                <a:latin typeface="Roboto" panose="02000000000000000000" pitchFamily="2" charset="0"/>
              </a:rPr>
              <a:t>detected 180 miles west of Fort Worth, Texas from Sentinel-2B image acquired on March 20,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921E8-CE06-40C3-97A6-7087B8B6D5EF}"/>
              </a:ext>
            </a:extLst>
          </p:cNvPr>
          <p:cNvSpPr txBox="1"/>
          <p:nvPr/>
        </p:nvSpPr>
        <p:spPr>
          <a:xfrm>
            <a:off x="243281" y="5738110"/>
            <a:ext cx="56891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12121"/>
                </a:solidFill>
                <a:latin typeface="Roboto" panose="02000000000000000000" pitchFamily="2" charset="0"/>
              </a:rPr>
              <a:t>Image before the fires (median image of January 1 – February 28, 2022)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F95E4-368F-4319-A56E-28CCFEE033DC}"/>
              </a:ext>
            </a:extLst>
          </p:cNvPr>
          <p:cNvSpPr txBox="1"/>
          <p:nvPr/>
        </p:nvSpPr>
        <p:spPr>
          <a:xfrm>
            <a:off x="6563687" y="5738110"/>
            <a:ext cx="3536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12121"/>
                </a:solidFill>
                <a:latin typeface="Roboto" panose="02000000000000000000" pitchFamily="2" charset="0"/>
              </a:rPr>
              <a:t>Image after the fires (March 20, 2022)</a:t>
            </a:r>
            <a:endParaRPr lang="en-US" sz="1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18444C-904C-4124-84E8-FE07779A35A2}"/>
              </a:ext>
            </a:extLst>
          </p:cNvPr>
          <p:cNvSpPr/>
          <p:nvPr/>
        </p:nvSpPr>
        <p:spPr>
          <a:xfrm>
            <a:off x="8959442" y="2583808"/>
            <a:ext cx="1786855" cy="180363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4E1335-129B-4D6D-BCA2-85CF9128B0F7}"/>
              </a:ext>
            </a:extLst>
          </p:cNvPr>
          <p:cNvSpPr/>
          <p:nvPr/>
        </p:nvSpPr>
        <p:spPr>
          <a:xfrm>
            <a:off x="6356382" y="4387444"/>
            <a:ext cx="910931" cy="8976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51742B-8962-4B87-B227-29BD4F6A4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60" y="6045887"/>
            <a:ext cx="1615440" cy="7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6BE58-9462-4C00-B615-BAFDA374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1" y="1069359"/>
            <a:ext cx="5697894" cy="3657908"/>
          </a:xfrm>
          <a:prstGeom prst="rect">
            <a:avLst/>
          </a:prstGeom>
        </p:spPr>
      </p:pic>
      <p:pic>
        <p:nvPicPr>
          <p:cNvPr id="7" name="Picture 6" descr="A picture containing tree, plant, maple&#10;&#10;Description automatically generated">
            <a:extLst>
              <a:ext uri="{FF2B5EF4-FFF2-40B4-BE49-F238E27FC236}">
                <a16:creationId xmlns:a16="http://schemas.microsoft.com/office/drawing/2014/main" id="{0D95ED79-2827-4014-97B2-68EB8892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38" y="1078209"/>
            <a:ext cx="5956232" cy="3649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667B6-B7D0-4965-8633-5F455235AB09}"/>
              </a:ext>
            </a:extLst>
          </p:cNvPr>
          <p:cNvSpPr txBox="1"/>
          <p:nvPr/>
        </p:nvSpPr>
        <p:spPr>
          <a:xfrm>
            <a:off x="143071" y="4747171"/>
            <a:ext cx="5224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12121"/>
                </a:solidFill>
                <a:latin typeface="Roboto" panose="02000000000000000000" pitchFamily="2" charset="0"/>
              </a:rPr>
              <a:t>Image before the fires (median image of January 1 – February 28, 2022)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261DC-7730-4700-85CA-3B02125E1B5E}"/>
              </a:ext>
            </a:extLst>
          </p:cNvPr>
          <p:cNvSpPr txBox="1"/>
          <p:nvPr/>
        </p:nvSpPr>
        <p:spPr>
          <a:xfrm>
            <a:off x="6349084" y="4747171"/>
            <a:ext cx="3536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12121"/>
                </a:solidFill>
                <a:latin typeface="Roboto" panose="02000000000000000000" pitchFamily="2" charset="0"/>
              </a:rPr>
              <a:t>Image after the fires (March 25, 2022)</a:t>
            </a:r>
            <a:endParaRPr lang="en-US" sz="1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31AD25-3A60-4D08-82D4-F2E10E027E58}"/>
              </a:ext>
            </a:extLst>
          </p:cNvPr>
          <p:cNvSpPr/>
          <p:nvPr/>
        </p:nvSpPr>
        <p:spPr>
          <a:xfrm>
            <a:off x="7147421" y="2399252"/>
            <a:ext cx="995159" cy="10065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3A4894-C71F-472C-89A4-5BB140372D44}"/>
              </a:ext>
            </a:extLst>
          </p:cNvPr>
          <p:cNvSpPr/>
          <p:nvPr/>
        </p:nvSpPr>
        <p:spPr>
          <a:xfrm>
            <a:off x="9627104" y="1904302"/>
            <a:ext cx="833967" cy="80534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34CDB0-395C-4E20-8352-0C13C45124F5}"/>
              </a:ext>
            </a:extLst>
          </p:cNvPr>
          <p:cNvSpPr/>
          <p:nvPr/>
        </p:nvSpPr>
        <p:spPr>
          <a:xfrm>
            <a:off x="6464554" y="2879520"/>
            <a:ext cx="657700" cy="6354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8B1BFB-3EE5-458E-BFD7-B4D666D78A69}"/>
              </a:ext>
            </a:extLst>
          </p:cNvPr>
          <p:cNvSpPr/>
          <p:nvPr/>
        </p:nvSpPr>
        <p:spPr>
          <a:xfrm>
            <a:off x="6877632" y="3367029"/>
            <a:ext cx="657700" cy="6354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9379CB-FC8C-4D01-8BDD-6C4E884A158C}"/>
              </a:ext>
            </a:extLst>
          </p:cNvPr>
          <p:cNvSpPr txBox="1"/>
          <p:nvPr/>
        </p:nvSpPr>
        <p:spPr>
          <a:xfrm>
            <a:off x="174823" y="333566"/>
            <a:ext cx="11636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Roboto" panose="02000000000000000000" pitchFamily="2" charset="0"/>
              </a:rPr>
              <a:t>Fire scars </a:t>
            </a:r>
            <a:r>
              <a:rPr lang="en-US" b="1" dirty="0">
                <a:solidFill>
                  <a:srgbClr val="212121"/>
                </a:solidFill>
                <a:latin typeface="Roboto" panose="02000000000000000000" pitchFamily="2" charset="0"/>
              </a:rPr>
              <a:t>detected 180 miles west of Fort Worth, Texas from Sentinel-2A image acquired on March 25,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0084A-124C-49F9-BE53-9F7A37906618}"/>
              </a:ext>
            </a:extLst>
          </p:cNvPr>
          <p:cNvSpPr txBox="1"/>
          <p:nvPr/>
        </p:nvSpPr>
        <p:spPr>
          <a:xfrm>
            <a:off x="9627104" y="1142198"/>
            <a:ext cx="97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Big L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9DFC4B-1526-46A4-882C-37CA3A6FBFDE}"/>
              </a:ext>
            </a:extLst>
          </p:cNvPr>
          <p:cNvSpPr txBox="1"/>
          <p:nvPr/>
        </p:nvSpPr>
        <p:spPr>
          <a:xfrm>
            <a:off x="7270994" y="1601500"/>
            <a:ext cx="97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Kidd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98D976-0E0E-4111-8240-12DED17A7260}"/>
              </a:ext>
            </a:extLst>
          </p:cNvPr>
          <p:cNvCxnSpPr>
            <a:cxnSpLocks/>
          </p:cNvCxnSpPr>
          <p:nvPr/>
        </p:nvCxnSpPr>
        <p:spPr>
          <a:xfrm>
            <a:off x="7638492" y="1929616"/>
            <a:ext cx="0" cy="4351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722749-3DC1-4F96-A95F-4B03020B308E}"/>
              </a:ext>
            </a:extLst>
          </p:cNvPr>
          <p:cNvCxnSpPr>
            <a:cxnSpLocks/>
          </p:cNvCxnSpPr>
          <p:nvPr/>
        </p:nvCxnSpPr>
        <p:spPr>
          <a:xfrm>
            <a:off x="10044087" y="1494422"/>
            <a:ext cx="0" cy="4351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EF3E97-E403-414D-BC0C-75A1E3B0B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782" y="6107423"/>
            <a:ext cx="1615440" cy="7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0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5515AA-F4DA-48B2-83C2-8A6050996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5866"/>
            <a:ext cx="6052750" cy="5878630"/>
          </a:xfrm>
          <a:prstGeom prst="rect">
            <a:avLst/>
          </a:prstGeom>
        </p:spPr>
      </p:pic>
      <p:pic>
        <p:nvPicPr>
          <p:cNvPr id="9" name="Picture 8" descr="A picture containing tree, plant, maple&#10;&#10;Description automatically generated">
            <a:extLst>
              <a:ext uri="{FF2B5EF4-FFF2-40B4-BE49-F238E27FC236}">
                <a16:creationId xmlns:a16="http://schemas.microsoft.com/office/drawing/2014/main" id="{EEDBD092-F988-49DA-A85F-A65B4A4FA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" y="2815439"/>
            <a:ext cx="5956232" cy="3649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54B2FF-6DC7-46D2-A64E-DAC6EF4264CE}"/>
              </a:ext>
            </a:extLst>
          </p:cNvPr>
          <p:cNvSpPr txBox="1"/>
          <p:nvPr/>
        </p:nvSpPr>
        <p:spPr>
          <a:xfrm>
            <a:off x="287878" y="6484401"/>
            <a:ext cx="3536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12121"/>
                </a:solidFill>
                <a:latin typeface="Roboto" panose="02000000000000000000" pitchFamily="2" charset="0"/>
              </a:rPr>
              <a:t>Image after the fires (March 25, 2022)</a:t>
            </a:r>
            <a:endParaRPr lang="en-US" sz="1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CC1C5E-6B7D-494C-B69B-F956FF15964C}"/>
              </a:ext>
            </a:extLst>
          </p:cNvPr>
          <p:cNvSpPr/>
          <p:nvPr/>
        </p:nvSpPr>
        <p:spPr>
          <a:xfrm>
            <a:off x="1086215" y="4136482"/>
            <a:ext cx="995159" cy="10065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2C1070-34FA-4494-85F5-5178FF4485FA}"/>
              </a:ext>
            </a:extLst>
          </p:cNvPr>
          <p:cNvSpPr/>
          <p:nvPr/>
        </p:nvSpPr>
        <p:spPr>
          <a:xfrm>
            <a:off x="3565898" y="3641532"/>
            <a:ext cx="833967" cy="80534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EEAD5E-4EA5-4F4B-8868-292B2E4D042D}"/>
              </a:ext>
            </a:extLst>
          </p:cNvPr>
          <p:cNvSpPr/>
          <p:nvPr/>
        </p:nvSpPr>
        <p:spPr>
          <a:xfrm>
            <a:off x="403348" y="4616750"/>
            <a:ext cx="657700" cy="6354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D1D4A1-BF86-4A91-8988-D54A7AD50E28}"/>
              </a:ext>
            </a:extLst>
          </p:cNvPr>
          <p:cNvSpPr/>
          <p:nvPr/>
        </p:nvSpPr>
        <p:spPr>
          <a:xfrm>
            <a:off x="816426" y="5104259"/>
            <a:ext cx="657700" cy="6354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559E50-ED2F-42ED-8336-5A6B05DE1763}"/>
              </a:ext>
            </a:extLst>
          </p:cNvPr>
          <p:cNvCxnSpPr>
            <a:cxnSpLocks/>
          </p:cNvCxnSpPr>
          <p:nvPr/>
        </p:nvCxnSpPr>
        <p:spPr>
          <a:xfrm flipV="1">
            <a:off x="4228051" y="3216468"/>
            <a:ext cx="4194496" cy="78508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E53AB6-71B3-46B1-9FFA-B28239A36C08}"/>
              </a:ext>
            </a:extLst>
          </p:cNvPr>
          <p:cNvSpPr txBox="1"/>
          <p:nvPr/>
        </p:nvSpPr>
        <p:spPr>
          <a:xfrm>
            <a:off x="2695461" y="3075212"/>
            <a:ext cx="97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Big L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3DF817-77E5-465B-BBB4-CBF6DA963A05}"/>
              </a:ext>
            </a:extLst>
          </p:cNvPr>
          <p:cNvCxnSpPr>
            <a:cxnSpLocks/>
          </p:cNvCxnSpPr>
          <p:nvPr/>
        </p:nvCxnSpPr>
        <p:spPr>
          <a:xfrm>
            <a:off x="3104286" y="3444544"/>
            <a:ext cx="400401" cy="3740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9A756AA-CEED-47C4-AE73-E587408A8436}"/>
              </a:ext>
            </a:extLst>
          </p:cNvPr>
          <p:cNvSpPr txBox="1"/>
          <p:nvPr/>
        </p:nvSpPr>
        <p:spPr>
          <a:xfrm>
            <a:off x="1195733" y="3280892"/>
            <a:ext cx="97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Kidd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F67C2F-A6A5-450A-BD65-FAB26050EB5C}"/>
              </a:ext>
            </a:extLst>
          </p:cNvPr>
          <p:cNvCxnSpPr>
            <a:cxnSpLocks/>
          </p:cNvCxnSpPr>
          <p:nvPr/>
        </p:nvCxnSpPr>
        <p:spPr>
          <a:xfrm>
            <a:off x="1563231" y="3609008"/>
            <a:ext cx="0" cy="4351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481FF44-C67F-46E3-A751-A7EEDED34EAD}"/>
              </a:ext>
            </a:extLst>
          </p:cNvPr>
          <p:cNvSpPr txBox="1"/>
          <p:nvPr/>
        </p:nvSpPr>
        <p:spPr>
          <a:xfrm>
            <a:off x="413749" y="352492"/>
            <a:ext cx="4300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12121"/>
                </a:solidFill>
                <a:latin typeface="Roboto" panose="02000000000000000000" pitchFamily="2" charset="0"/>
              </a:rPr>
              <a:t>Fire scars </a:t>
            </a:r>
            <a:r>
              <a:rPr lang="en-US" b="1" dirty="0">
                <a:solidFill>
                  <a:srgbClr val="212121"/>
                </a:solidFill>
                <a:latin typeface="Roboto" panose="02000000000000000000" pitchFamily="2" charset="0"/>
              </a:rPr>
              <a:t>detected 180 miles west of Fort Worth, Texas from Sentinel-2A image acquired on March 25,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B8929D-1A9F-4249-B229-A39B406A6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782" y="6107423"/>
            <a:ext cx="1615440" cy="7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9F687-EA8A-416F-A4D4-72DFC3ED8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91" y="0"/>
            <a:ext cx="95733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E2735C-B07B-4501-B92E-2C72FE18CC4C}"/>
              </a:ext>
            </a:extLst>
          </p:cNvPr>
          <p:cNvSpPr txBox="1"/>
          <p:nvPr/>
        </p:nvSpPr>
        <p:spPr>
          <a:xfrm>
            <a:off x="196792" y="251924"/>
            <a:ext cx="2167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Roboto" panose="02000000000000000000" pitchFamily="2" charset="0"/>
              </a:rPr>
              <a:t>Fire scars detected from Landsat-9 image acquired on March 25, 2022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6A71CB-DBE0-4245-AD63-40539176AFA3}"/>
              </a:ext>
            </a:extLst>
          </p:cNvPr>
          <p:cNvSpPr/>
          <p:nvPr/>
        </p:nvSpPr>
        <p:spPr>
          <a:xfrm>
            <a:off x="4866941" y="1921079"/>
            <a:ext cx="1367405" cy="135901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FE282-51E9-40D3-97F3-989F0EA84960}"/>
              </a:ext>
            </a:extLst>
          </p:cNvPr>
          <p:cNvSpPr txBox="1"/>
          <p:nvPr/>
        </p:nvSpPr>
        <p:spPr>
          <a:xfrm>
            <a:off x="4257967" y="1376698"/>
            <a:ext cx="97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Big L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899025-D2C7-45FD-8E57-B9281E458D8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666792" y="1746030"/>
            <a:ext cx="400401" cy="3740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368E204-43C2-478A-BCBC-10D7B85DB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1" y="6115812"/>
            <a:ext cx="1615440" cy="7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3DFA231-B288-4E48-A9E8-CF95AB1BA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2" y="534067"/>
            <a:ext cx="4828582" cy="3075597"/>
          </a:xfrm>
          <a:prstGeom prst="rect">
            <a:avLst/>
          </a:prstGeom>
        </p:spPr>
      </p:pic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18250358-DE46-4FA9-8225-7BFE9BC84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2" y="3690713"/>
            <a:ext cx="4828582" cy="3091129"/>
          </a:xfrm>
          <a:prstGeom prst="rect">
            <a:avLst/>
          </a:prstGeom>
        </p:spPr>
      </p:pic>
      <p:pic>
        <p:nvPicPr>
          <p:cNvPr id="9" name="Picture 8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A2770112-CC07-49CC-8856-D5A0032CB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34" y="3685968"/>
            <a:ext cx="4828582" cy="3075596"/>
          </a:xfrm>
          <a:prstGeom prst="rect">
            <a:avLst/>
          </a:prstGeom>
        </p:spPr>
      </p:pic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F935603A-87B9-4808-862F-7582A9039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23" y="530567"/>
            <a:ext cx="4828583" cy="3079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077FAC-5950-47CD-8C25-82615AD19841}"/>
              </a:ext>
            </a:extLst>
          </p:cNvPr>
          <p:cNvSpPr txBox="1"/>
          <p:nvPr/>
        </p:nvSpPr>
        <p:spPr>
          <a:xfrm>
            <a:off x="162965" y="92698"/>
            <a:ext cx="836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2121"/>
                </a:solidFill>
                <a:latin typeface="Roboto" panose="02000000000000000000" pitchFamily="2" charset="0"/>
              </a:rPr>
              <a:t>Fire scars detected from Landsat-9 image acquired on March 25, 2022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A4D43-69FF-4989-8EA5-0184A4FA4279}"/>
              </a:ext>
            </a:extLst>
          </p:cNvPr>
          <p:cNvSpPr txBox="1"/>
          <p:nvPr/>
        </p:nvSpPr>
        <p:spPr>
          <a:xfrm>
            <a:off x="931872" y="3159253"/>
            <a:ext cx="117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Before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0F9EA7-9651-42B6-BB28-1EDE825CC2F7}"/>
              </a:ext>
            </a:extLst>
          </p:cNvPr>
          <p:cNvSpPr txBox="1"/>
          <p:nvPr/>
        </p:nvSpPr>
        <p:spPr>
          <a:xfrm>
            <a:off x="6364823" y="3186644"/>
            <a:ext cx="117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Before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71127F-CC99-4C0A-8D75-2AB861F7BAFA}"/>
              </a:ext>
            </a:extLst>
          </p:cNvPr>
          <p:cNvSpPr txBox="1"/>
          <p:nvPr/>
        </p:nvSpPr>
        <p:spPr>
          <a:xfrm>
            <a:off x="931872" y="6353578"/>
            <a:ext cx="117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After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46F47F-F19F-4D8A-8875-F5780BE58713}"/>
              </a:ext>
            </a:extLst>
          </p:cNvPr>
          <p:cNvSpPr txBox="1"/>
          <p:nvPr/>
        </p:nvSpPr>
        <p:spPr>
          <a:xfrm>
            <a:off x="6364823" y="6350078"/>
            <a:ext cx="117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</a:rPr>
              <a:t>After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917632-BC3E-465E-86E4-00767493EC8A}"/>
              </a:ext>
            </a:extLst>
          </p:cNvPr>
          <p:cNvSpPr/>
          <p:nvPr/>
        </p:nvSpPr>
        <p:spPr>
          <a:xfrm>
            <a:off x="3406627" y="4009315"/>
            <a:ext cx="796954" cy="78856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DAC830-830C-4D6B-BD10-21D330C4DBDD}"/>
              </a:ext>
            </a:extLst>
          </p:cNvPr>
          <p:cNvSpPr/>
          <p:nvPr/>
        </p:nvSpPr>
        <p:spPr>
          <a:xfrm>
            <a:off x="2106692" y="5612235"/>
            <a:ext cx="460339" cy="47223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60623F-779F-4848-8B9D-72C33E812AE3}"/>
              </a:ext>
            </a:extLst>
          </p:cNvPr>
          <p:cNvSpPr/>
          <p:nvPr/>
        </p:nvSpPr>
        <p:spPr>
          <a:xfrm>
            <a:off x="9940955" y="4216938"/>
            <a:ext cx="924186" cy="86266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81A7BC-DBA8-40A6-B63A-42AF7D42EECE}"/>
              </a:ext>
            </a:extLst>
          </p:cNvPr>
          <p:cNvSpPr/>
          <p:nvPr/>
        </p:nvSpPr>
        <p:spPr>
          <a:xfrm>
            <a:off x="6467912" y="4148427"/>
            <a:ext cx="2390863" cy="235730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A8558F-54D6-47AA-86AC-E49BDAC15BD4}"/>
              </a:ext>
            </a:extLst>
          </p:cNvPr>
          <p:cNvCxnSpPr>
            <a:cxnSpLocks/>
          </p:cNvCxnSpPr>
          <p:nvPr/>
        </p:nvCxnSpPr>
        <p:spPr>
          <a:xfrm>
            <a:off x="4135772" y="4459139"/>
            <a:ext cx="2634144" cy="62046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47835C1-3FF0-4D9D-B1DB-166F10545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9782" y="6107423"/>
            <a:ext cx="1615440" cy="7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2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5114</TotalTime>
  <Words>345</Words>
  <Application>Microsoft Office PowerPoint</Application>
  <PresentationFormat>Widescreen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Myriad Pro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Li, Zhe - REE-NASS, Round Rock, TX</dc:creator>
  <cp:lastModifiedBy>Li, Zhe - REE-NASS, Round Rock, TX</cp:lastModifiedBy>
  <cp:revision>66</cp:revision>
  <dcterms:created xsi:type="dcterms:W3CDTF">2022-03-24T19:46:38Z</dcterms:created>
  <dcterms:modified xsi:type="dcterms:W3CDTF">2022-03-30T06:26:57Z</dcterms:modified>
</cp:coreProperties>
</file>