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4"/>
  </p:notesMasterIdLst>
  <p:handoutMasterIdLst>
    <p:handoutMasterId r:id="rId15"/>
  </p:handoutMasterIdLst>
  <p:sldIdLst>
    <p:sldId id="481" r:id="rId6"/>
    <p:sldId id="507" r:id="rId7"/>
    <p:sldId id="513" r:id="rId8"/>
    <p:sldId id="514" r:id="rId9"/>
    <p:sldId id="509" r:id="rId10"/>
    <p:sldId id="510" r:id="rId11"/>
    <p:sldId id="512" r:id="rId12"/>
    <p:sldId id="515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757"/>
    <a:srgbClr val="5366C7"/>
    <a:srgbClr val="0045A4"/>
    <a:srgbClr val="002472"/>
    <a:srgbClr val="001D6D"/>
    <a:srgbClr val="0070FF"/>
    <a:srgbClr val="73FFDF"/>
    <a:srgbClr val="00AF4B"/>
    <a:srgbClr val="C500FF"/>
    <a:srgbClr val="FF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9" autoAdjust="0"/>
    <p:restoredTop sz="91271" autoAdjust="0"/>
  </p:normalViewPr>
  <p:slideViewPr>
    <p:cSldViewPr snapToGrid="0">
      <p:cViewPr varScale="1">
        <p:scale>
          <a:sx n="57" d="100"/>
          <a:sy n="57" d="100"/>
        </p:scale>
        <p:origin x="7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198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705F-A5D6-4048-A36C-1AADC59833F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D8B45-C48F-433D-B6C7-E01C4FE94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06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1C6B4D-BD1A-46DC-8347-3923A0A857A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059DE5-2E6A-4A40-A264-30317131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1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321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82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1601"/>
            <a:ext cx="10972800" cy="4495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76385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0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1"/>
            <a:ext cx="27432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1"/>
            <a:ext cx="8026400" cy="5135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76385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2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321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21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2616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8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193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21920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98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94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56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42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28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62001"/>
            <a:ext cx="6815667" cy="4832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24051"/>
            <a:ext cx="4011084" cy="3670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5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2616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99" y="304800"/>
            <a:ext cx="488887" cy="41947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6858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Agricultural Outlook Forum</a:t>
            </a:r>
          </a:p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February 21 – 22, 2019</a:t>
            </a:r>
          </a:p>
        </p:txBody>
      </p:sp>
    </p:spTree>
    <p:extLst>
      <p:ext uri="{BB962C8B-B14F-4D97-AF65-F5344CB8AC3E}">
        <p14:creationId xmlns:p14="http://schemas.microsoft.com/office/powerpoint/2010/main" val="2277184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95799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533400"/>
            <a:ext cx="73152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062537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89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1601"/>
            <a:ext cx="10972800" cy="4495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73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1"/>
            <a:ext cx="27432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1"/>
            <a:ext cx="8026400" cy="5135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24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321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19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2616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44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193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21920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27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8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87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7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9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193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21920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76385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035676"/>
            <a:ext cx="3860800" cy="6858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Agricultural Outlook Forum</a:t>
            </a:r>
          </a:p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February 21 – 22, 2019</a:t>
            </a:r>
          </a:p>
        </p:txBody>
      </p:sp>
    </p:spTree>
    <p:extLst>
      <p:ext uri="{BB962C8B-B14F-4D97-AF65-F5344CB8AC3E}">
        <p14:creationId xmlns:p14="http://schemas.microsoft.com/office/powerpoint/2010/main" val="1511625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62001"/>
            <a:ext cx="6815667" cy="4832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24051"/>
            <a:ext cx="4011084" cy="3670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6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95799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533400"/>
            <a:ext cx="73152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062537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32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1601"/>
            <a:ext cx="10972800" cy="4495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54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1"/>
            <a:ext cx="27432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1"/>
            <a:ext cx="8026400" cy="5135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30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321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73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2616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22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193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21920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69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43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73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2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76385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6400" y="6035676"/>
            <a:ext cx="38608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47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81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62001"/>
            <a:ext cx="6815667" cy="4832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24051"/>
            <a:ext cx="4011084" cy="3670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33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95799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533400"/>
            <a:ext cx="73152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062537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914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1601"/>
            <a:ext cx="10972800" cy="4495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1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1"/>
            <a:ext cx="27432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1"/>
            <a:ext cx="8026400" cy="5135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009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321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99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2616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4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193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21920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947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625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8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76385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687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621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32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62001"/>
            <a:ext cx="6815667" cy="4832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24051"/>
            <a:ext cx="4011084" cy="3670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6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95799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533400"/>
            <a:ext cx="73152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062537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595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1601"/>
            <a:ext cx="10972800" cy="4495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475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1"/>
            <a:ext cx="27432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1"/>
            <a:ext cx="8026400" cy="5135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1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76385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9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76385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4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62001"/>
            <a:ext cx="6815667" cy="4832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24051"/>
            <a:ext cx="4011084" cy="3670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76385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8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95799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533400"/>
            <a:ext cx="73152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062537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76385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5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26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5852160"/>
            <a:ext cx="12192000" cy="1005840"/>
            <a:chOff x="0" y="6017036"/>
            <a:chExt cx="8989691" cy="840964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40"/>
            <a:stretch/>
          </p:blipFill>
          <p:spPr>
            <a:xfrm>
              <a:off x="0" y="6017036"/>
              <a:ext cx="8052179" cy="8409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6172200"/>
              <a:ext cx="607691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662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26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5852160"/>
            <a:ext cx="12192000" cy="1005840"/>
            <a:chOff x="0" y="6017036"/>
            <a:chExt cx="8989691" cy="840964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40"/>
            <a:stretch/>
          </p:blipFill>
          <p:spPr>
            <a:xfrm>
              <a:off x="0" y="6017036"/>
              <a:ext cx="8052179" cy="8409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6172200"/>
              <a:ext cx="607691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467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26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5852160"/>
            <a:ext cx="12192000" cy="1005840"/>
            <a:chOff x="0" y="6017036"/>
            <a:chExt cx="8989691" cy="840964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40"/>
            <a:stretch/>
          </p:blipFill>
          <p:spPr>
            <a:xfrm>
              <a:off x="0" y="6017036"/>
              <a:ext cx="8052179" cy="8409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6172200"/>
              <a:ext cx="607691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76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26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5852160"/>
            <a:ext cx="12192000" cy="1005840"/>
            <a:chOff x="0" y="6017036"/>
            <a:chExt cx="8989691" cy="840964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40"/>
            <a:stretch/>
          </p:blipFill>
          <p:spPr>
            <a:xfrm>
              <a:off x="0" y="6017036"/>
              <a:ext cx="8052179" cy="8409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6172200"/>
              <a:ext cx="607691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428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" y="6017036"/>
            <a:ext cx="11986255" cy="840964"/>
            <a:chOff x="0" y="6017036"/>
            <a:chExt cx="8989691" cy="840964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40"/>
            <a:stretch/>
          </p:blipFill>
          <p:spPr>
            <a:xfrm>
              <a:off x="0" y="6017036"/>
              <a:ext cx="8052179" cy="8409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6172200"/>
              <a:ext cx="607691" cy="60960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26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08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Agricultural Outlook Forum February 21 – 22,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7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dacs.org/report.aspx?eventid=1001000&amp;episodeid=29&amp;eventtype=TC#:~:text=Tropical%20cyclone%20IDALIA%20made%20landfall,weakening%20as%20a%20tropical%20stor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dacs.org/report.aspx?eventid=1001000&amp;episodeid=29&amp;eventtype=TC#:~:text=Tropical%20cyclone%20IDALIA%20made%20landfall,weakening%20as%20a%20tropical%20stor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oaa.maps.arcgis.com/apps/MapSeries/index.html?appid=ed433140c2a24b67aa9f19d2e3ea197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rmprogress.com/crops/idalia-hit-florida-georgia-agricultur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jc.com/news/downed-trees-twisted-cotton-georgia-farms-hit-hard-by-idalia/EFTIEIYM6FA2HOYPVGQT52YIUE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EEE77-0695-4A08-AD8A-C66D66E6A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904336"/>
            <a:ext cx="10261600" cy="1066800"/>
          </a:xfrm>
        </p:spPr>
        <p:txBody>
          <a:bodyPr>
            <a:normAutofit/>
          </a:bodyPr>
          <a:lstStyle/>
          <a:p>
            <a:r>
              <a:rPr lang="en-US" b="1" dirty="0"/>
              <a:t>Hurricane Idalia - August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62263-DE5B-409B-9415-F81AF66B8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00865"/>
            <a:ext cx="10972800" cy="45719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Assessment Period: </a:t>
            </a:r>
            <a:r>
              <a:rPr lang="en-US" sz="3200" dirty="0"/>
              <a:t>August 30-31, 2023</a:t>
            </a:r>
            <a:endParaRPr lang="en-US" sz="28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Publication Date: </a:t>
            </a:r>
            <a:r>
              <a:rPr lang="en-US"/>
              <a:t>September 14, </a:t>
            </a:r>
            <a:r>
              <a:rPr lang="en-US" dirty="0"/>
              <a:t>2023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USDA NASS</a:t>
            </a:r>
          </a:p>
          <a:p>
            <a:pPr marL="0" indent="0" algn="ctr">
              <a:buNone/>
            </a:pPr>
            <a:r>
              <a:rPr lang="en-US" dirty="0"/>
              <a:t>Disaster Monitoring Team</a:t>
            </a:r>
          </a:p>
        </p:txBody>
      </p:sp>
    </p:spTree>
    <p:extLst>
      <p:ext uri="{BB962C8B-B14F-4D97-AF65-F5344CB8AC3E}">
        <p14:creationId xmlns:p14="http://schemas.microsoft.com/office/powerpoint/2010/main" val="119752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77235E-8C4B-4CA5-9ABD-AFC88ECC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1724"/>
            <a:ext cx="7112000" cy="4233333"/>
          </a:xfrm>
        </p:spPr>
        <p:txBody>
          <a:bodyPr>
            <a:normAutofit/>
          </a:bodyPr>
          <a:lstStyle/>
          <a:p>
            <a:r>
              <a:rPr lang="en-US" sz="2400" b="1" dirty="0"/>
              <a:t>Location: </a:t>
            </a:r>
            <a:r>
              <a:rPr lang="en-US" sz="2400" dirty="0"/>
              <a:t>Southeastern United States, including Florida, Georgia, South Carolina, and North Carolina</a:t>
            </a:r>
          </a:p>
          <a:p>
            <a:r>
              <a:rPr lang="en-US" sz="2400" b="1" dirty="0"/>
              <a:t>Event: </a:t>
            </a:r>
            <a:r>
              <a:rPr lang="en-US" sz="2400" dirty="0"/>
              <a:t>Hurricane Idalia</a:t>
            </a:r>
          </a:p>
          <a:p>
            <a:pPr lvl="1"/>
            <a:r>
              <a:rPr lang="en-US" sz="2000" dirty="0"/>
              <a:t>Category 4 Atlantic hurricane</a:t>
            </a:r>
          </a:p>
          <a:p>
            <a:r>
              <a:rPr lang="en-US" sz="2400" b="1" dirty="0"/>
              <a:t>Timeframe: </a:t>
            </a:r>
            <a:r>
              <a:rPr lang="en-US" sz="2400" dirty="0"/>
              <a:t>August 30-31, 2023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17A39A-6008-400C-B545-8773C4D7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631" y="0"/>
            <a:ext cx="488887" cy="419477"/>
          </a:xfrm>
        </p:spPr>
        <p:txBody>
          <a:bodyPr/>
          <a:lstStyle/>
          <a:p>
            <a:pPr algn="r"/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19F735-F274-471B-83D1-4E7BCDC8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49846"/>
            <a:ext cx="10261600" cy="1066800"/>
          </a:xfrm>
        </p:spPr>
        <p:txBody>
          <a:bodyPr>
            <a:normAutofit/>
          </a:bodyPr>
          <a:lstStyle/>
          <a:p>
            <a:r>
              <a:rPr lang="en-US" dirty="0"/>
              <a:t>Event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6B907-E410-19F3-33F9-05C22F7AC83F}"/>
              </a:ext>
            </a:extLst>
          </p:cNvPr>
          <p:cNvSpPr txBox="1"/>
          <p:nvPr/>
        </p:nvSpPr>
        <p:spPr>
          <a:xfrm>
            <a:off x="1286933" y="6144740"/>
            <a:ext cx="9618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https://www.gdacs.org/report.aspx?eventid=1001000&amp;episodeid=29&amp;eventtype=TC#:~:text=Tropical%20cyclone%20IDALIA%20made%20landfall,weakening%20as%20a%20tropical%20storm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8A09E-86C6-8DD3-AAFF-DECA453872C9}"/>
              </a:ext>
            </a:extLst>
          </p:cNvPr>
          <p:cNvSpPr txBox="1"/>
          <p:nvPr/>
        </p:nvSpPr>
        <p:spPr>
          <a:xfrm>
            <a:off x="8440056" y="5626950"/>
            <a:ext cx="3142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August 30, 2023, NOAA VIIRS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23B27-3F7D-6958-0D73-9B9CFA463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534" y="1139617"/>
            <a:ext cx="3589866" cy="44873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164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17A39A-6008-400C-B545-8773C4D7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631" y="0"/>
            <a:ext cx="488887" cy="419477"/>
          </a:xfrm>
        </p:spPr>
        <p:txBody>
          <a:bodyPr/>
          <a:lstStyle/>
          <a:p>
            <a:pPr algn="r"/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6B907-E410-19F3-33F9-05C22F7AC83F}"/>
              </a:ext>
            </a:extLst>
          </p:cNvPr>
          <p:cNvSpPr txBox="1"/>
          <p:nvPr/>
        </p:nvSpPr>
        <p:spPr>
          <a:xfrm>
            <a:off x="1286933" y="6144740"/>
            <a:ext cx="9618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https://www.gdacs.org/report.aspx?eventid=1001000&amp;episodeid=29&amp;eventtype=TC#:~:text=Tropical%20cyclone%20IDALIA%20made%20landfall,weakening%20as%20a%20tropical%20storm</a:t>
            </a:r>
            <a:r>
              <a:rPr lang="en-US" dirty="0"/>
              <a:t>.</a:t>
            </a:r>
          </a:p>
        </p:txBody>
      </p:sp>
      <p:pic>
        <p:nvPicPr>
          <p:cNvPr id="11" name="Content Placeholder 10" descr="Map&#10;&#10;Description automatically generated">
            <a:extLst>
              <a:ext uri="{FF2B5EF4-FFF2-40B4-BE49-F238E27FC236}">
                <a16:creationId xmlns:a16="http://schemas.microsoft.com/office/drawing/2014/main" id="{CC04F146-348E-EE03-079B-E7C4CB86A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46" y="209738"/>
            <a:ext cx="8331708" cy="576721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324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17A39A-6008-400C-B545-8773C4D7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631" y="0"/>
            <a:ext cx="488887" cy="419477"/>
          </a:xfrm>
        </p:spPr>
        <p:txBody>
          <a:bodyPr/>
          <a:lstStyle/>
          <a:p>
            <a:pPr algn="r"/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85BF9E-A5CC-4DC7-A78E-B8182F67B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8" y="695458"/>
            <a:ext cx="10934163" cy="5158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BF3102-5302-16C1-48F5-60144EB96BFE}"/>
              </a:ext>
            </a:extLst>
          </p:cNvPr>
          <p:cNvSpPr txBox="1"/>
          <p:nvPr/>
        </p:nvSpPr>
        <p:spPr>
          <a:xfrm>
            <a:off x="1252470" y="6130521"/>
            <a:ext cx="10189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https://noaa.maps.arcgis.com/apps/MapSeries/index.html?appid=ed433140c2a24b67aa9f19d2e3ea1977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570C3-EBA7-58F3-4D35-694628E0B0E6}"/>
              </a:ext>
            </a:extLst>
          </p:cNvPr>
          <p:cNvSpPr txBox="1"/>
          <p:nvPr/>
        </p:nvSpPr>
        <p:spPr>
          <a:xfrm>
            <a:off x="1622738" y="120616"/>
            <a:ext cx="910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Observed 3-Day Precipitation Levels: </a:t>
            </a:r>
            <a:r>
              <a:rPr lang="en-US" sz="2400" dirty="0"/>
              <a:t>August 30 – September 1 (2023)</a:t>
            </a:r>
          </a:p>
        </p:txBody>
      </p:sp>
    </p:spTree>
    <p:extLst>
      <p:ext uri="{BB962C8B-B14F-4D97-AF65-F5344CB8AC3E}">
        <p14:creationId xmlns:p14="http://schemas.microsoft.com/office/powerpoint/2010/main" val="80978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17A39A-6008-400C-B545-8773C4D7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631" y="0"/>
            <a:ext cx="488887" cy="419477"/>
          </a:xfrm>
        </p:spPr>
        <p:txBody>
          <a:bodyPr/>
          <a:lstStyle/>
          <a:p>
            <a:pPr algn="r"/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F563DB9-DBA5-82C8-77D5-32F807560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F83C7A-6DB6-9748-9FC8-B1427D6FF788}"/>
              </a:ext>
            </a:extLst>
          </p:cNvPr>
          <p:cNvSpPr txBox="1"/>
          <p:nvPr/>
        </p:nvSpPr>
        <p:spPr>
          <a:xfrm>
            <a:off x="288173" y="415621"/>
            <a:ext cx="137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Pre-Event</a:t>
            </a:r>
          </a:p>
        </p:txBody>
      </p:sp>
    </p:spTree>
    <p:extLst>
      <p:ext uri="{BB962C8B-B14F-4D97-AF65-F5344CB8AC3E}">
        <p14:creationId xmlns:p14="http://schemas.microsoft.com/office/powerpoint/2010/main" val="35190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17A39A-6008-400C-B545-8773C4D7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631" y="0"/>
            <a:ext cx="488887" cy="419477"/>
          </a:xfrm>
        </p:spPr>
        <p:txBody>
          <a:bodyPr/>
          <a:lstStyle/>
          <a:p>
            <a:pPr algn="r"/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1B8683-9840-2288-2B08-48D6D787216F}"/>
              </a:ext>
            </a:extLst>
          </p:cNvPr>
          <p:cNvSpPr txBox="1"/>
          <p:nvPr/>
        </p:nvSpPr>
        <p:spPr>
          <a:xfrm>
            <a:off x="288173" y="415621"/>
            <a:ext cx="137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Post-Event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A46C8DB-539C-9061-4FA8-5F72552F5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9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17A39A-6008-400C-B545-8773C4D7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631" y="0"/>
            <a:ext cx="488887" cy="419477"/>
          </a:xfrm>
        </p:spPr>
        <p:txBody>
          <a:bodyPr/>
          <a:lstStyle/>
          <a:p>
            <a:pPr algn="r"/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A8D235-70CF-09F1-9734-B951EC4FF7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0"/>
            <a:ext cx="887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8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17A39A-6008-400C-B545-8773C4D7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631" y="0"/>
            <a:ext cx="488887" cy="419477"/>
          </a:xfrm>
        </p:spPr>
        <p:txBody>
          <a:bodyPr/>
          <a:lstStyle/>
          <a:p>
            <a:pPr algn="r"/>
            <a:fld id="{734A15CE-9D31-44FE-A4A3-3DFF052127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68970B-4660-4050-529D-43AE176C3026}"/>
              </a:ext>
            </a:extLst>
          </p:cNvPr>
          <p:cNvSpPr txBox="1"/>
          <p:nvPr/>
        </p:nvSpPr>
        <p:spPr>
          <a:xfrm>
            <a:off x="1622738" y="209738"/>
            <a:ext cx="910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Ground Photos: </a:t>
            </a:r>
            <a:r>
              <a:rPr lang="en-US" sz="2400" dirty="0"/>
              <a:t>Reported Crop Damage (GA, FL)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55F43-5D7C-4436-758E-2E98B372C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593" y="1152396"/>
            <a:ext cx="6353386" cy="35728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FF69E7-82C5-9342-5D30-340B79E0419E}"/>
              </a:ext>
            </a:extLst>
          </p:cNvPr>
          <p:cNvSpPr txBox="1"/>
          <p:nvPr/>
        </p:nvSpPr>
        <p:spPr>
          <a:xfrm>
            <a:off x="5781866" y="4766664"/>
            <a:ext cx="627611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Jennings, FL: </a:t>
            </a:r>
            <a:r>
              <a:rPr lang="en-US" sz="1400" dirty="0"/>
              <a:t>Several hundred acres of eggplants and peppers lost by one grower. </a:t>
            </a:r>
          </a:p>
          <a:p>
            <a:r>
              <a:rPr lang="en-US" sz="1200" i="1" dirty="0"/>
              <a:t>Photo Source: </a:t>
            </a:r>
            <a:r>
              <a:rPr lang="en-US" sz="1200" dirty="0"/>
              <a:t>De Broughton </a:t>
            </a:r>
          </a:p>
          <a:p>
            <a:r>
              <a:rPr lang="en-US" sz="1200" i="1" dirty="0"/>
              <a:t>Media Source: </a:t>
            </a:r>
            <a:r>
              <a:rPr lang="en-US" sz="1200" dirty="0">
                <a:hlinkClick r:id="rId3"/>
              </a:rPr>
              <a:t>Idalia hit Florida, Georgia agriculture</a:t>
            </a:r>
            <a:endParaRPr lang="en-US" sz="1200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B85C5C-0192-D8C3-C184-F4A6E90B5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37" y="1152396"/>
            <a:ext cx="5401551" cy="35728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B00866-A6B6-0BD7-905F-EDDC780460C0}"/>
              </a:ext>
            </a:extLst>
          </p:cNvPr>
          <p:cNvSpPr txBox="1"/>
          <p:nvPr/>
        </p:nvSpPr>
        <p:spPr>
          <a:xfrm>
            <a:off x="185536" y="4766664"/>
            <a:ext cx="540155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Dixie, GA: </a:t>
            </a:r>
            <a:r>
              <a:rPr lang="en-US" sz="1400" dirty="0"/>
              <a:t>Heavy damage to pecan orchards near the GA-FL border.</a:t>
            </a:r>
          </a:p>
          <a:p>
            <a:r>
              <a:rPr lang="en-US" sz="1200" i="1" dirty="0"/>
              <a:t>Photo Source: </a:t>
            </a:r>
            <a:r>
              <a:rPr lang="en-US" sz="1200" dirty="0"/>
              <a:t>Special to AJC</a:t>
            </a:r>
            <a:r>
              <a:rPr lang="en-US" sz="1200" i="1" dirty="0"/>
              <a:t> </a:t>
            </a:r>
          </a:p>
          <a:p>
            <a:r>
              <a:rPr lang="en-US" sz="1200" i="1" dirty="0"/>
              <a:t>Media Source: </a:t>
            </a:r>
            <a:r>
              <a:rPr lang="en-US" sz="1200" dirty="0">
                <a:hlinkClick r:id="rId5"/>
              </a:rPr>
              <a:t>Downed trees, twisted cotton: Georgia farms hit hard by Idalia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0944931"/>
      </p:ext>
    </p:extLst>
  </p:cSld>
  <p:clrMapOvr>
    <a:masterClrMapping/>
  </p:clrMapOvr>
</p:sld>
</file>

<file path=ppt/theme/theme1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9683</TotalTime>
  <Words>275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14_Custom Design</vt:lpstr>
      <vt:lpstr>15_Custom Design</vt:lpstr>
      <vt:lpstr>16_Custom Design</vt:lpstr>
      <vt:lpstr>17_Custom Design</vt:lpstr>
      <vt:lpstr>18_Custom Design</vt:lpstr>
      <vt:lpstr>Hurricane Idalia - August 2023</vt:lpstr>
      <vt:lpstr>Event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Boryan, Claire - NASS</dc:creator>
  <cp:lastModifiedBy>Nagle, Avery - REE-NASS</cp:lastModifiedBy>
  <cp:revision>941</cp:revision>
  <cp:lastPrinted>2018-02-06T15:32:09Z</cp:lastPrinted>
  <dcterms:created xsi:type="dcterms:W3CDTF">2018-02-01T19:55:13Z</dcterms:created>
  <dcterms:modified xsi:type="dcterms:W3CDTF">2023-09-15T13:36:28Z</dcterms:modified>
</cp:coreProperties>
</file>